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66" r:id="rId3"/>
    <p:sldId id="270" r:id="rId4"/>
    <p:sldId id="259" r:id="rId5"/>
    <p:sldId id="260" r:id="rId6"/>
    <p:sldId id="268" r:id="rId7"/>
    <p:sldId id="269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26BBC-BD9C-47FD-B281-C03CD76974D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F9413-9243-4C50-A724-04526EABF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B3C47-95F6-4D0C-AE78-0B646250E472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74AEA-0BE7-4768-9F9B-E281467FF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07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02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2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36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2/26/2018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77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17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52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68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68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84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62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3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772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111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34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5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3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2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9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4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9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2/26/2018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3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9144000" cy="4953000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800" b="1" dirty="0" smtClean="0">
              <a:solidFill>
                <a:srgbClr val="FF3399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dirty="0" smtClean="0"/>
              <a:t>Copia y completa con la forma correcta del verbo en el PRETERITO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dirty="0" smtClean="0">
                <a:cs typeface="Tahoma" pitchFamily="34" charset="0"/>
              </a:rPr>
              <a:t>¿ ______________tú ayer? </a:t>
            </a:r>
            <a:r>
              <a:rPr lang="es-ES_tradnl" sz="3600" i="1" dirty="0" smtClean="0">
                <a:cs typeface="Tahoma" pitchFamily="34" charset="0"/>
              </a:rPr>
              <a:t>(estudiar)</a:t>
            </a:r>
            <a:endParaRPr lang="es-ES_tradnl" sz="3600" dirty="0" smtClean="0">
              <a:cs typeface="Tahom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dirty="0" smtClean="0">
                <a:cs typeface="Tahoma" pitchFamily="34" charset="0"/>
              </a:rPr>
              <a:t>Yo ______________ mucho en clase. </a:t>
            </a:r>
            <a:r>
              <a:rPr lang="es-ES_tradnl" sz="3600" i="1" dirty="0" smtClean="0">
                <a:cs typeface="Tahoma" pitchFamily="34" charset="0"/>
              </a:rPr>
              <a:t>(participar)</a:t>
            </a:r>
            <a:endParaRPr lang="es-ES_tradnl" sz="3600" dirty="0" smtClean="0">
              <a:cs typeface="Tahom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dirty="0" smtClean="0">
                <a:cs typeface="Tahoma" pitchFamily="34" charset="0"/>
              </a:rPr>
              <a:t>Emilio y Julia ______________ en la fiesta el sábado. </a:t>
            </a:r>
            <a:r>
              <a:rPr lang="es-ES_tradnl" sz="3600" i="1" dirty="0" smtClean="0">
                <a:cs typeface="Tahoma" pitchFamily="34" charset="0"/>
              </a:rPr>
              <a:t>(bailar)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dirty="0" smtClean="0">
                <a:cs typeface="Tahoma" pitchFamily="34" charset="0"/>
              </a:rPr>
              <a:t>Luisa ______________ en la piscina de su tía el verano pasado. </a:t>
            </a:r>
            <a:r>
              <a:rPr lang="es-ES_tradnl" sz="3600" i="1" dirty="0" smtClean="0">
                <a:cs typeface="Tahoma" pitchFamily="34" charset="0"/>
              </a:rPr>
              <a:t>(nadar)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dirty="0" smtClean="0">
                <a:cs typeface="Tahoma" pitchFamily="34" charset="0"/>
              </a:rPr>
              <a:t>Nosotros ______________ al fútbol la semana pasada. </a:t>
            </a:r>
            <a:r>
              <a:rPr lang="es-ES_tradnl" sz="3600" i="1" dirty="0" smtClean="0">
                <a:cs typeface="Tahoma" pitchFamily="34" charset="0"/>
              </a:rPr>
              <a:t>(jugar)</a:t>
            </a:r>
            <a:endParaRPr lang="es-ES_tradnl" sz="3600" dirty="0" smtClean="0">
              <a:cs typeface="Tahoma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2895600"/>
            <a:ext cx="1752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0000FF"/>
                </a:solidFill>
              </a:rPr>
              <a:t>Estudiaste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447800" y="3429000"/>
            <a:ext cx="1752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0000FF"/>
                </a:solidFill>
              </a:rPr>
              <a:t>particip</a:t>
            </a:r>
            <a:r>
              <a:rPr lang="es-ES_tradnl" sz="2800" b="1" dirty="0">
                <a:solidFill>
                  <a:srgbClr val="0000FF"/>
                </a:solidFill>
                <a:cs typeface="Tahoma" pitchFamily="34" charset="0"/>
              </a:rPr>
              <a:t>é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05200" y="3962400"/>
            <a:ext cx="1752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0000FF"/>
                </a:solidFill>
              </a:rPr>
              <a:t>bailaron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029691" y="4876800"/>
            <a:ext cx="1752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0000FF"/>
                </a:solidFill>
              </a:rPr>
              <a:t>nad</a:t>
            </a:r>
            <a:r>
              <a:rPr lang="es-ES_tradnl" sz="2800" b="1" dirty="0">
                <a:solidFill>
                  <a:srgbClr val="0000FF"/>
                </a:solidFill>
                <a:cs typeface="Tahoma" pitchFamily="34" charset="0"/>
              </a:rPr>
              <a:t>ó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667000" y="5791200"/>
            <a:ext cx="1752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solidFill>
                  <a:srgbClr val="0000FF"/>
                </a:solidFill>
              </a:rPr>
              <a:t>jugamos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9160" y="-223474"/>
            <a:ext cx="8041440" cy="1442674"/>
          </a:xfrm>
        </p:spPr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</a:rPr>
              <a:t>Me llamo ______________ Clase 801</a:t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La fecha es el 26 de </a:t>
            </a:r>
            <a:r>
              <a:rPr lang="en-US" sz="3200" dirty="0" err="1" smtClean="0">
                <a:solidFill>
                  <a:srgbClr val="7030A0"/>
                </a:solidFill>
              </a:rPr>
              <a:t>febr</a:t>
            </a:r>
            <a:r>
              <a:rPr lang="en-US" sz="3200" dirty="0" err="1" smtClean="0">
                <a:solidFill>
                  <a:srgbClr val="7030A0"/>
                </a:solidFill>
              </a:rPr>
              <a:t>ero</a:t>
            </a:r>
            <a:r>
              <a:rPr lang="en-US" sz="3200" dirty="0" smtClean="0">
                <a:solidFill>
                  <a:srgbClr val="7030A0"/>
                </a:solidFill>
              </a:rPr>
              <a:t> </a:t>
            </a:r>
            <a:r>
              <a:rPr lang="en-US" sz="3200" dirty="0" smtClean="0">
                <a:solidFill>
                  <a:srgbClr val="7030A0"/>
                </a:solidFill>
              </a:rPr>
              <a:t>del 2018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04800" y="838200"/>
            <a:ext cx="9067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51: </a:t>
            </a:r>
            <a:r>
              <a:rPr lang="en-US" sz="2800" dirty="0" smtClean="0">
                <a:solidFill>
                  <a:schemeClr val="tx1"/>
                </a:solidFill>
              </a:rPr>
              <a:t>Antes de </a:t>
            </a:r>
            <a:r>
              <a:rPr lang="en-US" sz="2800" dirty="0" err="1" smtClean="0">
                <a:solidFill>
                  <a:schemeClr val="tx1"/>
                </a:solidFill>
              </a:rPr>
              <a:t>usar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tu</a:t>
            </a:r>
            <a:r>
              <a:rPr lang="en-US" sz="2800" dirty="0" smtClean="0">
                <a:solidFill>
                  <a:schemeClr val="tx1"/>
                </a:solidFill>
              </a:rPr>
              <a:t> anorak,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¿lo </a:t>
            </a:r>
            <a:r>
              <a:rPr lang="en-US" sz="2800" dirty="0" err="1" smtClean="0">
                <a:solidFill>
                  <a:schemeClr val="tx1"/>
                </a:solidFill>
              </a:rPr>
              <a:t>lavaste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L.O. –To learn the use of direct object pronouns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13063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  <p:bldP spid="41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pPr algn="ctr"/>
            <a:r>
              <a:rPr lang="en-US" dirty="0" smtClean="0"/>
              <a:t>PRETERITO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151598"/>
              </p:ext>
            </p:extLst>
          </p:nvPr>
        </p:nvGraphicFramePr>
        <p:xfrm>
          <a:off x="1219200" y="990600"/>
          <a:ext cx="4800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-AR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Ser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/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Ir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704664"/>
              </p:ext>
            </p:extLst>
          </p:nvPr>
        </p:nvGraphicFramePr>
        <p:xfrm>
          <a:off x="2438400" y="3810000"/>
          <a:ext cx="63627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/>
                <a:gridCol w="2057400"/>
                <a:gridCol w="2143125"/>
                <a:gridCol w="1590675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C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124200" y="1371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-</a:t>
            </a:r>
            <a:r>
              <a:rPr lang="es-ES_tradnl" sz="2800" b="1" dirty="0" smtClean="0">
                <a:solidFill>
                  <a:srgbClr val="0000FF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124200" y="1828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aste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124200" y="2133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-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ó</a:t>
            </a:r>
            <a:endParaRPr lang="es-ES_tradnl" sz="2800" b="1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00400" y="2514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smtClean="0">
                <a:solidFill>
                  <a:srgbClr val="FF0000"/>
                </a:solidFill>
                <a:cs typeface="Tahoma" pitchFamily="34" charset="0"/>
              </a:rPr>
              <a:t>amos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200400" y="2895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smtClean="0">
                <a:solidFill>
                  <a:srgbClr val="FF0000"/>
                </a:solidFill>
                <a:cs typeface="Tahoma" pitchFamily="34" charset="0"/>
              </a:rPr>
              <a:t>aron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800600" y="1371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876800" y="1752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fuiste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800600" y="2133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fue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876800" y="25908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fuimos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953000" y="29718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fueron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505200" y="4383314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>
                <a:solidFill>
                  <a:srgbClr val="0000FF"/>
                </a:solidFill>
                <a:cs typeface="Tahoma" pitchFamily="34" charset="0"/>
              </a:rPr>
              <a:t>Q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U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638800" y="4383314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GU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543800" y="441234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>
                <a:solidFill>
                  <a:srgbClr val="0000FF"/>
                </a:solidFill>
                <a:cs typeface="Tahoma" pitchFamily="34" charset="0"/>
              </a:rPr>
              <a:t>C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90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BusCar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5193322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Yo-Bus</a:t>
            </a:r>
            <a:r>
              <a:rPr lang="en-US" sz="2400" b="1" dirty="0" err="1" smtClean="0">
                <a:solidFill>
                  <a:srgbClr val="0000FF"/>
                </a:solidFill>
              </a:rPr>
              <a:t>QU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PaGar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5181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Yo-Pa</a:t>
            </a:r>
            <a:r>
              <a:rPr lang="en-US" sz="2400" b="1" dirty="0" err="1">
                <a:solidFill>
                  <a:srgbClr val="0000FF"/>
                </a:solidFill>
              </a:rPr>
              <a:t>G</a:t>
            </a:r>
            <a:r>
              <a:rPr lang="en-US" sz="2400" b="1" dirty="0" err="1" smtClean="0">
                <a:solidFill>
                  <a:srgbClr val="0000FF"/>
                </a:solidFill>
              </a:rPr>
              <a:t>U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5200" y="4724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EmpeZar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86600" y="5181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Yo-Empe</a:t>
            </a:r>
            <a:r>
              <a:rPr lang="en-US" sz="2400" b="1" dirty="0" err="1">
                <a:solidFill>
                  <a:srgbClr val="0000FF"/>
                </a:solidFill>
              </a:rPr>
              <a:t>C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3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763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pronombre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objeto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directo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i="1" dirty="0" smtClean="0">
                <a:solidFill>
                  <a:srgbClr val="FF0000"/>
                </a:solidFill>
              </a:rPr>
              <a:t>(Direct Object Pronouns)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991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00FF"/>
                </a:solidFill>
              </a:rPr>
              <a:t>The Direct Object is the word in the sentence that receives the action of the verb. It answers the question </a:t>
            </a:r>
            <a:r>
              <a:rPr lang="en-US" sz="2800" b="1" i="1" dirty="0" smtClean="0">
                <a:solidFill>
                  <a:srgbClr val="0000FF"/>
                </a:solidFill>
              </a:rPr>
              <a:t>	what</a:t>
            </a:r>
            <a:r>
              <a:rPr lang="en-US" sz="2800" b="1" dirty="0" smtClean="0">
                <a:solidFill>
                  <a:srgbClr val="0000FF"/>
                </a:solidFill>
              </a:rPr>
              <a:t> or </a:t>
            </a:r>
            <a:r>
              <a:rPr lang="en-US" sz="2800" b="1" i="1" dirty="0" smtClean="0">
                <a:solidFill>
                  <a:srgbClr val="0000FF"/>
                </a:solidFill>
              </a:rPr>
              <a:t>whom </a:t>
            </a:r>
            <a:r>
              <a:rPr lang="en-US" sz="2800" b="1" dirty="0" smtClean="0">
                <a:solidFill>
                  <a:srgbClr val="0000FF"/>
                </a:solidFill>
              </a:rPr>
              <a:t>and can be a </a:t>
            </a:r>
            <a:r>
              <a:rPr lang="en-US" sz="2800" b="1" u="sng" dirty="0" smtClean="0">
                <a:solidFill>
                  <a:srgbClr val="0000FF"/>
                </a:solidFill>
              </a:rPr>
              <a:t>noun</a:t>
            </a:r>
            <a:r>
              <a:rPr lang="en-US" sz="2800" b="1" dirty="0" smtClean="0">
                <a:solidFill>
                  <a:srgbClr val="0000FF"/>
                </a:solidFill>
              </a:rPr>
              <a:t> or a </a:t>
            </a:r>
            <a:r>
              <a:rPr lang="en-US" sz="2800" b="1" u="sng" dirty="0" smtClean="0">
                <a:solidFill>
                  <a:srgbClr val="0000FF"/>
                </a:solidFill>
              </a:rPr>
              <a:t>pronoun.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8000"/>
                </a:solidFill>
              </a:rPr>
              <a:t>Lo, La, Los, Las are the Direct Object PRONOUNS. They can </a:t>
            </a:r>
            <a:r>
              <a:rPr lang="en-US" sz="2800" b="1" dirty="0" smtClean="0">
                <a:solidFill>
                  <a:srgbClr val="7030A0"/>
                </a:solidFill>
              </a:rPr>
              <a:t>REPLACE</a:t>
            </a:r>
            <a:r>
              <a:rPr lang="en-US" sz="2800" b="1" dirty="0" smtClean="0">
                <a:solidFill>
                  <a:srgbClr val="008000"/>
                </a:solidFill>
              </a:rPr>
              <a:t> either a THING or a PERSON. It </a:t>
            </a:r>
            <a:r>
              <a:rPr lang="en-US" sz="2800" b="1" u="sng" dirty="0" smtClean="0">
                <a:solidFill>
                  <a:srgbClr val="008000"/>
                </a:solidFill>
              </a:rPr>
              <a:t>must agree</a:t>
            </a:r>
            <a:r>
              <a:rPr lang="en-US" sz="2800" b="1" dirty="0" smtClean="0">
                <a:solidFill>
                  <a:srgbClr val="008000"/>
                </a:solidFill>
              </a:rPr>
              <a:t> with the noun it replaces and it </a:t>
            </a:r>
            <a:r>
              <a:rPr lang="en-US" sz="2800" b="1" u="sng" dirty="0" smtClean="0">
                <a:solidFill>
                  <a:srgbClr val="008000"/>
                </a:solidFill>
              </a:rPr>
              <a:t>comes before the verb.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600" b="1" i="1" dirty="0" smtClean="0">
                <a:solidFill>
                  <a:srgbClr val="C00000"/>
                </a:solidFill>
              </a:rPr>
              <a:t>Ex..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800" b="1" i="1" dirty="0" smtClean="0">
                <a:cs typeface="Tahoma" pitchFamily="34" charset="0"/>
              </a:rPr>
              <a:t>				¿</a:t>
            </a:r>
            <a:r>
              <a:rPr lang="en-US" sz="2800" b="1" i="1" dirty="0" smtClean="0"/>
              <a:t>Jos</a:t>
            </a:r>
            <a:r>
              <a:rPr lang="en-US" sz="2800" b="1" i="1" dirty="0" smtClean="0">
                <a:cs typeface="Tahoma" pitchFamily="34" charset="0"/>
              </a:rPr>
              <a:t>é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tom</a:t>
            </a:r>
            <a:r>
              <a:rPr lang="en-US" sz="2800" b="1" i="1" dirty="0" err="1" smtClean="0">
                <a:cs typeface="Tahoma" pitchFamily="34" charset="0"/>
              </a:rPr>
              <a:t>ó</a:t>
            </a:r>
            <a:r>
              <a:rPr lang="en-US" sz="2800" b="1" i="1" dirty="0" smtClean="0"/>
              <a:t> el </a:t>
            </a:r>
            <a:r>
              <a:rPr lang="en-US" sz="2800" b="1" i="1" dirty="0" err="1" smtClean="0"/>
              <a:t>examen</a:t>
            </a:r>
            <a:r>
              <a:rPr lang="en-US" sz="2800" b="1" i="1" dirty="0" smtClean="0"/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b="1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i="1" dirty="0" smtClean="0"/>
              <a:t>						                                 Si, Jos</a:t>
            </a:r>
            <a:r>
              <a:rPr lang="en-US" sz="2800" b="1" i="1" dirty="0" smtClean="0">
                <a:cs typeface="Tahoma" pitchFamily="34" charset="0"/>
              </a:rPr>
              <a:t>é</a:t>
            </a:r>
            <a:r>
              <a:rPr lang="en-US" sz="2800" b="1" i="1" dirty="0" smtClean="0"/>
              <a:t> lo </a:t>
            </a:r>
            <a:r>
              <a:rPr lang="en-US" sz="2800" b="1" i="1" dirty="0" err="1" smtClean="0"/>
              <a:t>tom</a:t>
            </a:r>
            <a:r>
              <a:rPr lang="en-US" sz="2800" b="1" i="1" dirty="0" err="1" smtClean="0">
                <a:cs typeface="Tahoma" pitchFamily="34" charset="0"/>
              </a:rPr>
              <a:t>ó</a:t>
            </a:r>
            <a:r>
              <a:rPr lang="en-US" sz="2800" b="1" i="1" dirty="0" smtClean="0">
                <a:cs typeface="Tahoma" pitchFamily="34" charset="0"/>
              </a:rPr>
              <a:t>.</a:t>
            </a:r>
            <a:r>
              <a:rPr lang="en-US" sz="2800" b="1" i="1" dirty="0" smtClean="0"/>
              <a:t> 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10000" y="4731657"/>
            <a:ext cx="20574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299529" y="4426857"/>
            <a:ext cx="152400" cy="3048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4038600" y="5059263"/>
            <a:ext cx="381000" cy="4747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505200" y="5518150"/>
            <a:ext cx="10064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prstClr val="black"/>
                </a:solidFill>
              </a:rPr>
              <a:t>NOUN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876800" y="4129087"/>
            <a:ext cx="1828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CC0099"/>
                </a:solidFill>
              </a:rPr>
              <a:t>Direct object</a:t>
            </a:r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6137729" y="6019800"/>
            <a:ext cx="533400" cy="533400"/>
          </a:xfrm>
          <a:prstGeom prst="ellipse">
            <a:avLst/>
          </a:prstGeom>
          <a:noFill/>
          <a:ln w="28575">
            <a:solidFill>
              <a:srgbClr val="FF7C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6553200" y="5715000"/>
            <a:ext cx="304800" cy="304800"/>
          </a:xfrm>
          <a:prstGeom prst="line">
            <a:avLst/>
          </a:prstGeom>
          <a:noFill/>
          <a:ln w="28575">
            <a:solidFill>
              <a:srgbClr val="FF7C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 flipV="1">
            <a:off x="4572000" y="5181600"/>
            <a:ext cx="1752600" cy="83820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019800" y="5334000"/>
            <a:ext cx="312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FF6600"/>
                </a:solidFill>
              </a:rPr>
              <a:t>Direct object PRONOUN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 rot="1451143">
            <a:off x="4648200" y="5636389"/>
            <a:ext cx="167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70C0"/>
                </a:solidFill>
              </a:rPr>
              <a:t>REPLACES</a:t>
            </a:r>
          </a:p>
        </p:txBody>
      </p:sp>
    </p:spTree>
    <p:extLst>
      <p:ext uri="{BB962C8B-B14F-4D97-AF65-F5344CB8AC3E}">
        <p14:creationId xmlns:p14="http://schemas.microsoft.com/office/powerpoint/2010/main" val="5640182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/>
      <p:bldP spid="2058" grpId="0"/>
      <p:bldP spid="2059" grpId="0" animBg="1"/>
      <p:bldP spid="2060" grpId="0" animBg="1"/>
      <p:bldP spid="2061" grpId="0" animBg="1"/>
      <p:bldP spid="2062" grpId="0"/>
      <p:bldP spid="20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9" r="9197" b="11135"/>
          <a:stretch/>
        </p:blipFill>
        <p:spPr>
          <a:xfrm>
            <a:off x="228600" y="381001"/>
            <a:ext cx="8686801" cy="6095999"/>
          </a:xfrm>
          <a:noFill/>
        </p:spPr>
      </p:pic>
    </p:spTree>
    <p:extLst>
      <p:ext uri="{BB962C8B-B14F-4D97-AF65-F5344CB8AC3E}">
        <p14:creationId xmlns:p14="http://schemas.microsoft.com/office/powerpoint/2010/main" val="3916920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Practica</a:t>
            </a:r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1216" r="9482" b="8687"/>
          <a:stretch/>
        </p:blipFill>
        <p:spPr>
          <a:xfrm>
            <a:off x="124230" y="1059542"/>
            <a:ext cx="8943570" cy="5303158"/>
          </a:xfrm>
          <a:noFill/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295400" y="6019800"/>
            <a:ext cx="6781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81000" y="4800600"/>
            <a:ext cx="83820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381000" y="1752600"/>
            <a:ext cx="55626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prstClr val="black"/>
                </a:solidFill>
              </a:rPr>
              <a:t>Identifica: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33400" y="4724400"/>
            <a:ext cx="19050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9900"/>
                </a:solidFill>
              </a:rPr>
              <a:t>Las botas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191294" y="4572000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1.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2848278" y="4049993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2.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2634192" y="4646869"/>
            <a:ext cx="1709208" cy="4585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9900"/>
                </a:solidFill>
              </a:rPr>
              <a:t>Los esquís </a:t>
            </a:r>
          </a:p>
        </p:txBody>
      </p:sp>
      <p:sp>
        <p:nvSpPr>
          <p:cNvPr id="5131" name="Text Box 12"/>
          <p:cNvSpPr txBox="1">
            <a:spLocks noChangeArrowheads="1"/>
          </p:cNvSpPr>
          <p:nvPr/>
        </p:nvSpPr>
        <p:spPr bwMode="auto">
          <a:xfrm>
            <a:off x="4677078" y="3867090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3.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4953000" y="44196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9900"/>
                </a:solidFill>
              </a:rPr>
              <a:t>El traje de baño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4800600" y="48768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9900"/>
                </a:solidFill>
              </a:rPr>
              <a:t>El bañador </a:t>
            </a:r>
          </a:p>
        </p:txBody>
      </p:sp>
      <p:sp>
        <p:nvSpPr>
          <p:cNvPr id="5134" name="Text Box 15"/>
          <p:cNvSpPr txBox="1">
            <a:spLocks noChangeArrowheads="1"/>
          </p:cNvSpPr>
          <p:nvPr/>
        </p:nvSpPr>
        <p:spPr bwMode="auto">
          <a:xfrm>
            <a:off x="7063368" y="3867090"/>
            <a:ext cx="5036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4. 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7315200" y="48006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9900"/>
                </a:solidFill>
              </a:rPr>
              <a:t>La raqueta </a:t>
            </a:r>
          </a:p>
        </p:txBody>
      </p:sp>
    </p:spTree>
    <p:extLst>
      <p:ext uri="{BB962C8B-B14F-4D97-AF65-F5344CB8AC3E}">
        <p14:creationId xmlns:p14="http://schemas.microsoft.com/office/powerpoint/2010/main" val="5515602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03" grpId="0" animBg="1"/>
      <p:bldP spid="8205" grpId="0" animBg="1"/>
      <p:bldP spid="8206" grpId="0" animBg="1"/>
      <p:bldP spid="82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-304800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I- Copy and circle the DIRECT OBJECT in the sentence.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Rosa lee el </a:t>
            </a:r>
            <a:r>
              <a:rPr lang="en-US" sz="3200" dirty="0" err="1" smtClean="0"/>
              <a:t>libro</a:t>
            </a:r>
            <a:r>
              <a:rPr lang="en-US" sz="32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Yo</a:t>
            </a:r>
            <a:r>
              <a:rPr lang="en-US" sz="3200" dirty="0" smtClean="0"/>
              <a:t> </a:t>
            </a:r>
            <a:r>
              <a:rPr lang="en-US" sz="3200" dirty="0" err="1" smtClean="0"/>
              <a:t>como</a:t>
            </a:r>
            <a:r>
              <a:rPr lang="en-US" sz="3200" dirty="0" smtClean="0"/>
              <a:t> la </a:t>
            </a:r>
            <a:r>
              <a:rPr lang="en-US" sz="3200" dirty="0" err="1" smtClean="0"/>
              <a:t>ensalada</a:t>
            </a:r>
            <a:r>
              <a:rPr lang="en-US" sz="3200" dirty="0" smtClean="0"/>
              <a:t> de </a:t>
            </a:r>
            <a:r>
              <a:rPr lang="en-US" sz="3200" dirty="0" err="1" smtClean="0"/>
              <a:t>fruta</a:t>
            </a:r>
            <a:r>
              <a:rPr lang="en-US" sz="32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¿Tomas la </a:t>
            </a:r>
            <a:r>
              <a:rPr lang="en-US" sz="3200" dirty="0" err="1" smtClean="0"/>
              <a:t>cena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casa?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Bajan las </a:t>
            </a:r>
            <a:r>
              <a:rPr lang="en-US" sz="3200" dirty="0" err="1" smtClean="0"/>
              <a:t>pistas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la </a:t>
            </a:r>
            <a:r>
              <a:rPr lang="en-US" sz="3200" dirty="0" err="1" smtClean="0"/>
              <a:t>montaña</a:t>
            </a:r>
            <a:r>
              <a:rPr lang="en-US" sz="32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Vemos</a:t>
            </a:r>
            <a:r>
              <a:rPr lang="en-US" sz="3200" dirty="0" smtClean="0"/>
              <a:t>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esquis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la </a:t>
            </a:r>
            <a:r>
              <a:rPr lang="en-US" sz="3200" dirty="0" err="1" smtClean="0"/>
              <a:t>estacion</a:t>
            </a:r>
            <a:r>
              <a:rPr lang="en-US" sz="3200" dirty="0" smtClean="0"/>
              <a:t> de </a:t>
            </a:r>
            <a:r>
              <a:rPr lang="en-US" sz="3200" dirty="0" err="1" smtClean="0"/>
              <a:t>esqui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00FF"/>
                </a:solidFill>
              </a:rPr>
              <a:t>II- </a:t>
            </a:r>
            <a:r>
              <a:rPr lang="en-US" sz="3200" u="sng" dirty="0" smtClean="0">
                <a:solidFill>
                  <a:srgbClr val="0000FF"/>
                </a:solidFill>
              </a:rPr>
              <a:t>Rewrite</a:t>
            </a:r>
            <a:r>
              <a:rPr lang="en-US" sz="3200" dirty="0" smtClean="0">
                <a:solidFill>
                  <a:srgbClr val="0000FF"/>
                </a:solidFill>
              </a:rPr>
              <a:t> the sentence and </a:t>
            </a:r>
            <a:r>
              <a:rPr lang="en-US" sz="3200" u="sng" dirty="0" smtClean="0">
                <a:solidFill>
                  <a:srgbClr val="0000FF"/>
                </a:solidFill>
              </a:rPr>
              <a:t>replace</a:t>
            </a:r>
            <a:r>
              <a:rPr lang="en-US" sz="3200" dirty="0" smtClean="0">
                <a:solidFill>
                  <a:srgbClr val="0000FF"/>
                </a:solidFill>
              </a:rPr>
              <a:t> the DIRECT OBJECT with a P.O.D.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209800" y="1905000"/>
            <a:ext cx="1447800" cy="6096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09800" y="2514600"/>
            <a:ext cx="3733800" cy="6096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981200" y="3124200"/>
            <a:ext cx="1447800" cy="6096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52600" y="3657600"/>
            <a:ext cx="1676400" cy="6096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05000" y="4191000"/>
            <a:ext cx="1905000" cy="6096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1905000"/>
            <a:ext cx="4343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Rosa LO lee.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9710" y="2477869"/>
            <a:ext cx="53462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</a:rPr>
              <a:t>Yo</a:t>
            </a:r>
            <a:r>
              <a:rPr lang="en-US" sz="3600" dirty="0" smtClean="0">
                <a:solidFill>
                  <a:srgbClr val="0000FF"/>
                </a:solidFill>
              </a:rPr>
              <a:t> LA </a:t>
            </a:r>
            <a:r>
              <a:rPr lang="en-US" sz="3600" dirty="0" err="1" smtClean="0">
                <a:solidFill>
                  <a:srgbClr val="0000FF"/>
                </a:solidFill>
              </a:rPr>
              <a:t>como</a:t>
            </a:r>
            <a:r>
              <a:rPr lang="en-US" sz="3600" dirty="0" smtClean="0">
                <a:solidFill>
                  <a:srgbClr val="0000FF"/>
                </a:solidFill>
              </a:rPr>
              <a:t>.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3087469"/>
            <a:ext cx="53462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¿LA </a:t>
            </a:r>
            <a:r>
              <a:rPr lang="en-US" sz="3600" dirty="0" err="1" smtClean="0">
                <a:solidFill>
                  <a:srgbClr val="0000FF"/>
                </a:solidFill>
              </a:rPr>
              <a:t>tomas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0000FF"/>
                </a:solidFill>
              </a:rPr>
              <a:t>en</a:t>
            </a:r>
            <a:r>
              <a:rPr lang="en-US" sz="3600" dirty="0" smtClean="0">
                <a:solidFill>
                  <a:srgbClr val="0000FF"/>
                </a:solidFill>
              </a:rPr>
              <a:t> casa?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3657600"/>
            <a:ext cx="640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LAS </a:t>
            </a:r>
            <a:r>
              <a:rPr lang="en-US" sz="3600" dirty="0" err="1" smtClean="0">
                <a:solidFill>
                  <a:srgbClr val="0000FF"/>
                </a:solidFill>
              </a:rPr>
              <a:t>bajan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0000FF"/>
                </a:solidFill>
              </a:rPr>
              <a:t>en</a:t>
            </a:r>
            <a:r>
              <a:rPr lang="en-US" sz="3600" dirty="0" smtClean="0">
                <a:solidFill>
                  <a:srgbClr val="0000FF"/>
                </a:solidFill>
              </a:rPr>
              <a:t> las </a:t>
            </a:r>
            <a:r>
              <a:rPr lang="en-US" sz="3600" dirty="0" err="1" smtClean="0">
                <a:solidFill>
                  <a:srgbClr val="0000FF"/>
                </a:solidFill>
              </a:rPr>
              <a:t>montañas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4230469"/>
            <a:ext cx="7315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LOS </a:t>
            </a:r>
            <a:r>
              <a:rPr lang="en-US" sz="3600" dirty="0" err="1" smtClean="0">
                <a:solidFill>
                  <a:srgbClr val="0000FF"/>
                </a:solidFill>
              </a:rPr>
              <a:t>vemos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0000FF"/>
                </a:solidFill>
              </a:rPr>
              <a:t>en</a:t>
            </a:r>
            <a:r>
              <a:rPr lang="en-US" sz="3600" dirty="0" smtClean="0">
                <a:solidFill>
                  <a:srgbClr val="0000FF"/>
                </a:solidFill>
              </a:rPr>
              <a:t> la </a:t>
            </a:r>
            <a:r>
              <a:rPr lang="en-US" sz="3600" dirty="0" err="1" smtClean="0">
                <a:solidFill>
                  <a:srgbClr val="0000FF"/>
                </a:solidFill>
              </a:rPr>
              <a:t>estacion</a:t>
            </a:r>
            <a:r>
              <a:rPr lang="en-US" sz="3600" dirty="0" smtClean="0">
                <a:solidFill>
                  <a:srgbClr val="0000FF"/>
                </a:solidFill>
              </a:rPr>
              <a:t> de </a:t>
            </a:r>
            <a:r>
              <a:rPr lang="en-US" sz="3600" dirty="0" err="1" smtClean="0">
                <a:solidFill>
                  <a:srgbClr val="0000FF"/>
                </a:solidFill>
              </a:rPr>
              <a:t>esqui</a:t>
            </a:r>
            <a:r>
              <a:rPr lang="en-US" sz="3600" dirty="0" smtClean="0">
                <a:solidFill>
                  <a:srgbClr val="0000FF"/>
                </a:solidFill>
              </a:rPr>
              <a:t>.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8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467600" cy="200021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WORKBOOK:</a:t>
            </a:r>
          </a:p>
          <a:p>
            <a:pPr lvl="1"/>
            <a:r>
              <a:rPr lang="en-US" sz="3600" dirty="0" err="1" smtClean="0"/>
              <a:t>Completa</a:t>
            </a:r>
            <a:r>
              <a:rPr lang="en-US" sz="3600" dirty="0" smtClean="0"/>
              <a:t> p. 7.11 &amp; 7.13</a:t>
            </a:r>
            <a:endParaRPr lang="en-US" sz="3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3008313"/>
            <a:ext cx="8458200" cy="285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STUDY for QUIZ 3: CAPITULO 7 on THURSDAY</a:t>
            </a:r>
          </a:p>
          <a:p>
            <a:pPr lvl="1"/>
            <a:r>
              <a:rPr lang="en-US" sz="2800" dirty="0" smtClean="0"/>
              <a:t>MAPS</a:t>
            </a:r>
          </a:p>
          <a:p>
            <a:pPr lvl="1"/>
            <a:r>
              <a:rPr lang="en-US" sz="2800" dirty="0" smtClean="0"/>
              <a:t>VERBS: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-AR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–CAR,-GAR,-ZAR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 SER/ IR</a:t>
            </a:r>
          </a:p>
          <a:p>
            <a:pPr marL="914400" lvl="2" indent="0">
              <a:buFont typeface="Rage Italic" pitchFamily="66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14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9606</TotalTime>
  <Words>330</Words>
  <Application>Microsoft Office PowerPoint</Application>
  <PresentationFormat>On-screen Show (4:3)</PresentationFormat>
  <Paragraphs>92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Sketchbook</vt:lpstr>
      <vt:lpstr>cubos tricolor</vt:lpstr>
      <vt:lpstr>Me llamo ______________ Clase 801 La fecha es el 26 de febrero del 2018</vt:lpstr>
      <vt:lpstr>PRETERITO</vt:lpstr>
      <vt:lpstr>El pronombre de objeto directo (Direct Object Pronouns)</vt:lpstr>
      <vt:lpstr>PowerPoint Presentation</vt:lpstr>
      <vt:lpstr>Practica</vt:lpstr>
      <vt:lpstr>Practica</vt:lpstr>
      <vt:lpstr>Tarea # 51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11 de enero del 2016</dc:title>
  <dc:creator>Helen Zumaeta</dc:creator>
  <cp:lastModifiedBy>Helen Zumaeta</cp:lastModifiedBy>
  <cp:revision>28</cp:revision>
  <cp:lastPrinted>2016-01-11T14:13:52Z</cp:lastPrinted>
  <dcterms:created xsi:type="dcterms:W3CDTF">2016-01-08T22:40:05Z</dcterms:created>
  <dcterms:modified xsi:type="dcterms:W3CDTF">2018-02-26T18:50:57Z</dcterms:modified>
</cp:coreProperties>
</file>